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61" r:id="rId5"/>
    <p:sldId id="262" r:id="rId6"/>
    <p:sldId id="259" r:id="rId7"/>
    <p:sldId id="260"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96"/>
    <p:restoredTop sz="94680"/>
  </p:normalViewPr>
  <p:slideViewPr>
    <p:cSldViewPr snapToGrid="0" snapToObjects="1">
      <p:cViewPr varScale="1">
        <p:scale>
          <a:sx n="135" d="100"/>
          <a:sy n="135" d="100"/>
        </p:scale>
        <p:origin x="184"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7432166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2747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What is kotlin</a:t>
            </a:r>
          </a:p>
        </p:txBody>
      </p:sp>
    </p:spTree>
    <p:extLst>
      <p:ext uri="{BB962C8B-B14F-4D97-AF65-F5344CB8AC3E}">
        <p14:creationId xmlns:p14="http://schemas.microsoft.com/office/powerpoint/2010/main" val="163182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921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1651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181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4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pr</a:t>
            </a:r>
            <a:endParaRPr lang="en-US"/>
          </a:p>
        </p:txBody>
      </p:sp>
    </p:spTree>
    <p:extLst>
      <p:ext uri="{BB962C8B-B14F-4D97-AF65-F5344CB8AC3E}">
        <p14:creationId xmlns:p14="http://schemas.microsoft.com/office/powerpoint/2010/main" val="72726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98100" y="1775222"/>
            <a:ext cx="8222100" cy="838800"/>
          </a:xfrm>
          <a:prstGeom prst="rect">
            <a:avLst/>
          </a:prstGeom>
        </p:spPr>
        <p:txBody>
          <a:bodyPr lIns="91425" tIns="91425" rIns="91425" bIns="91425" anchor="b" anchorCtr="0">
            <a:noAutofit/>
          </a:bodyPr>
          <a:lstStyle/>
          <a:p>
            <a:pPr lvl="0">
              <a:spcBef>
                <a:spcPts val="0"/>
              </a:spcBef>
              <a:buNone/>
            </a:pPr>
            <a:r>
              <a:rPr lang="en-GB">
                <a:solidFill>
                  <a:srgbClr val="3C78D8"/>
                </a:solidFill>
              </a:rPr>
              <a:t>Kotlin for Android</a:t>
            </a:r>
          </a:p>
        </p:txBody>
      </p:sp>
      <p:sp>
        <p:nvSpPr>
          <p:cNvPr id="86" name="Shape 86"/>
          <p:cNvSpPr txBox="1">
            <a:spLocks noGrp="1"/>
          </p:cNvSpPr>
          <p:nvPr>
            <p:ph type="subTitle" idx="1"/>
          </p:nvPr>
        </p:nvSpPr>
        <p:spPr>
          <a:xfrm>
            <a:off x="598088" y="2715912"/>
            <a:ext cx="8222100" cy="432900"/>
          </a:xfrm>
          <a:prstGeom prst="rect">
            <a:avLst/>
          </a:prstGeom>
        </p:spPr>
        <p:txBody>
          <a:bodyPr lIns="91425" tIns="91425" rIns="91425" bIns="91425" anchor="t" anchorCtr="0">
            <a:noAutofit/>
          </a:bodyPr>
          <a:lstStyle/>
          <a:p>
            <a:pPr lvl="0">
              <a:spcBef>
                <a:spcPts val="0"/>
              </a:spcBef>
              <a:buNone/>
            </a:pPr>
            <a:r>
              <a:rPr lang="en-GB" dirty="0" smtClean="0">
                <a:solidFill>
                  <a:srgbClr val="3C78D8"/>
                </a:solidFill>
              </a:rPr>
              <a:t>Getting started with </a:t>
            </a:r>
            <a:r>
              <a:rPr lang="en-GB" dirty="0" err="1" smtClean="0">
                <a:solidFill>
                  <a:srgbClr val="3C78D8"/>
                </a:solidFill>
              </a:rPr>
              <a:t>kotlin</a:t>
            </a:r>
            <a:endParaRPr lang="en-GB" dirty="0">
              <a:solidFill>
                <a:srgbClr val="3C78D8"/>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in Kotlin</a:t>
            </a:r>
            <a:endParaRPr lang="en-US" dirty="0"/>
          </a:p>
        </p:txBody>
      </p:sp>
      <p:sp>
        <p:nvSpPr>
          <p:cNvPr id="3" name="Text Placeholder 2"/>
          <p:cNvSpPr>
            <a:spLocks noGrp="1"/>
          </p:cNvSpPr>
          <p:nvPr>
            <p:ph type="body" idx="1"/>
          </p:nvPr>
        </p:nvSpPr>
        <p:spPr>
          <a:xfrm>
            <a:off x="311700" y="1059540"/>
            <a:ext cx="4717500" cy="329984"/>
          </a:xfrm>
        </p:spPr>
        <p:txBody>
          <a:bodyPr/>
          <a:lstStyle/>
          <a:p>
            <a:r>
              <a:rPr lang="en-US" dirty="0" smtClean="0"/>
              <a:t>Classes are declared using keyword class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71" y="2408421"/>
            <a:ext cx="8191500" cy="9271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0" y="1466850"/>
            <a:ext cx="1917700" cy="635000"/>
          </a:xfrm>
          <a:prstGeom prst="rect">
            <a:avLst/>
          </a:prstGeom>
        </p:spPr>
      </p:pic>
      <p:sp>
        <p:nvSpPr>
          <p:cNvPr id="14" name="Text Placeholder 2"/>
          <p:cNvSpPr txBox="1">
            <a:spLocks/>
          </p:cNvSpPr>
          <p:nvPr/>
        </p:nvSpPr>
        <p:spPr>
          <a:xfrm>
            <a:off x="293771" y="2036697"/>
            <a:ext cx="4717500" cy="32998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r>
              <a:rPr lang="en-US" dirty="0" smtClean="0"/>
              <a:t>Primary Constructor in </a:t>
            </a:r>
            <a:r>
              <a:rPr lang="en-US" dirty="0" err="1" smtClean="0"/>
              <a:t>kotlin</a:t>
            </a:r>
            <a:endParaRPr lang="en-US"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771" y="3603557"/>
            <a:ext cx="5847053" cy="961654"/>
          </a:xfrm>
          <a:prstGeom prst="rect">
            <a:avLst/>
          </a:prstGeom>
        </p:spPr>
      </p:pic>
      <p:sp>
        <p:nvSpPr>
          <p:cNvPr id="16" name="Text Placeholder 2"/>
          <p:cNvSpPr txBox="1">
            <a:spLocks/>
          </p:cNvSpPr>
          <p:nvPr/>
        </p:nvSpPr>
        <p:spPr>
          <a:xfrm>
            <a:off x="311696" y="3157284"/>
            <a:ext cx="4717500" cy="32998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r>
              <a:rPr lang="en-US" dirty="0" smtClean="0"/>
              <a:t>Secondary Constructor in </a:t>
            </a:r>
            <a:r>
              <a:rPr lang="en-US" dirty="0" err="1" smtClean="0"/>
              <a:t>kotlin</a:t>
            </a:r>
            <a:endParaRPr lang="en-US" dirty="0"/>
          </a:p>
        </p:txBody>
      </p:sp>
    </p:spTree>
    <p:extLst>
      <p:ext uri="{BB962C8B-B14F-4D97-AF65-F5344CB8AC3E}">
        <p14:creationId xmlns:p14="http://schemas.microsoft.com/office/powerpoint/2010/main" val="10510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00" y="218028"/>
            <a:ext cx="6244290" cy="4349471"/>
          </a:xfrm>
          <a:prstGeom prst="rect">
            <a:avLst/>
          </a:prstGeom>
        </p:spPr>
      </p:pic>
      <p:sp>
        <p:nvSpPr>
          <p:cNvPr id="6" name="TextBox 5"/>
          <p:cNvSpPr txBox="1"/>
          <p:nvPr/>
        </p:nvSpPr>
        <p:spPr>
          <a:xfrm>
            <a:off x="4680000" y="799200"/>
            <a:ext cx="4197600" cy="307777"/>
          </a:xfrm>
          <a:prstGeom prst="rect">
            <a:avLst/>
          </a:prstGeom>
          <a:noFill/>
        </p:spPr>
        <p:txBody>
          <a:bodyPr wrap="square" rtlCol="0">
            <a:spAutoFit/>
          </a:bodyPr>
          <a:lstStyle/>
          <a:p>
            <a:r>
              <a:rPr lang="en-US" dirty="0" smtClean="0"/>
              <a:t>Java Bean Class</a:t>
            </a:r>
            <a:endParaRPr lang="en-US" dirty="0"/>
          </a:p>
        </p:txBody>
      </p:sp>
    </p:spTree>
    <p:extLst>
      <p:ext uri="{BB962C8B-B14F-4D97-AF65-F5344CB8AC3E}">
        <p14:creationId xmlns:p14="http://schemas.microsoft.com/office/powerpoint/2010/main" val="190779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Java Bean class in Kotlin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017800"/>
            <a:ext cx="4965700" cy="469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487700"/>
            <a:ext cx="4127107" cy="3219143"/>
          </a:xfrm>
          <a:prstGeom prst="rect">
            <a:avLst/>
          </a:prstGeom>
        </p:spPr>
      </p:pic>
      <p:sp>
        <p:nvSpPr>
          <p:cNvPr id="6" name="TextBox 5"/>
          <p:cNvSpPr txBox="1"/>
          <p:nvPr/>
        </p:nvSpPr>
        <p:spPr>
          <a:xfrm>
            <a:off x="4807670" y="1487700"/>
            <a:ext cx="4232635" cy="1600438"/>
          </a:xfrm>
          <a:prstGeom prst="rect">
            <a:avLst/>
          </a:prstGeom>
          <a:noFill/>
        </p:spPr>
        <p:txBody>
          <a:bodyPr wrap="square" rtlCol="0">
            <a:spAutoFit/>
          </a:bodyPr>
          <a:lstStyle/>
          <a:p>
            <a:r>
              <a:rPr lang="en-US" dirty="0"/>
              <a:t>When we mark a class as a </a:t>
            </a:r>
            <a:r>
              <a:rPr lang="en-US" i="1" dirty="0"/>
              <a:t>data</a:t>
            </a:r>
            <a:r>
              <a:rPr lang="en-US" dirty="0"/>
              <a:t> </a:t>
            </a:r>
            <a:r>
              <a:rPr lang="en-US" dirty="0" smtClean="0"/>
              <a:t>class.</a:t>
            </a:r>
          </a:p>
          <a:p>
            <a:endParaRPr lang="en-US" dirty="0"/>
          </a:p>
          <a:p>
            <a:r>
              <a:rPr lang="en-US" dirty="0" err="1" smtClean="0"/>
              <a:t>hashCode</a:t>
            </a:r>
            <a:r>
              <a:rPr lang="en-US" dirty="0"/>
              <a:t>()</a:t>
            </a:r>
          </a:p>
          <a:p>
            <a:r>
              <a:rPr lang="en-US" dirty="0"/>
              <a:t>equals()</a:t>
            </a:r>
          </a:p>
          <a:p>
            <a:r>
              <a:rPr lang="en-US" dirty="0" err="1"/>
              <a:t>toString</a:t>
            </a:r>
            <a:r>
              <a:rPr lang="en-US" dirty="0"/>
              <a:t>()</a:t>
            </a:r>
          </a:p>
          <a:p>
            <a:r>
              <a:rPr lang="en-US" dirty="0"/>
              <a:t>copy()</a:t>
            </a:r>
          </a:p>
          <a:p>
            <a:endParaRPr lang="en-US" dirty="0"/>
          </a:p>
        </p:txBody>
      </p:sp>
    </p:spTree>
    <p:extLst>
      <p:ext uri="{BB962C8B-B14F-4D97-AF65-F5344CB8AC3E}">
        <p14:creationId xmlns:p14="http://schemas.microsoft.com/office/powerpoint/2010/main" val="183189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31" y="344005"/>
            <a:ext cx="8441310" cy="3491787"/>
          </a:xfrm>
          <a:prstGeom prst="rect">
            <a:avLst/>
          </a:prstGeom>
        </p:spPr>
      </p:pic>
    </p:spTree>
    <p:extLst>
      <p:ext uri="{BB962C8B-B14F-4D97-AF65-F5344CB8AC3E}">
        <p14:creationId xmlns:p14="http://schemas.microsoft.com/office/powerpoint/2010/main" val="15240572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to make data class</a:t>
            </a:r>
            <a:endParaRPr lang="en-US" dirty="0"/>
          </a:p>
        </p:txBody>
      </p:sp>
      <p:sp>
        <p:nvSpPr>
          <p:cNvPr id="3" name="Text Placeholder 2"/>
          <p:cNvSpPr>
            <a:spLocks noGrp="1"/>
          </p:cNvSpPr>
          <p:nvPr>
            <p:ph type="body" idx="1"/>
          </p:nvPr>
        </p:nvSpPr>
        <p:spPr/>
        <p:txBody>
          <a:bodyPr/>
          <a:lstStyle/>
          <a:p>
            <a:r>
              <a:rPr lang="en-US" dirty="0"/>
              <a:t>The primary constructor needs to have at least one parameter;</a:t>
            </a:r>
          </a:p>
          <a:p>
            <a:r>
              <a:rPr lang="en-US" dirty="0"/>
              <a:t>All primary constructor parameters need to be marked as </a:t>
            </a:r>
            <a:r>
              <a:rPr lang="en-US" dirty="0" err="1"/>
              <a:t>val</a:t>
            </a:r>
            <a:r>
              <a:rPr lang="en-US" dirty="0"/>
              <a:t> or </a:t>
            </a:r>
            <a:r>
              <a:rPr lang="en-US" dirty="0" err="1"/>
              <a:t>var</a:t>
            </a:r>
            <a:r>
              <a:rPr lang="en-US" dirty="0"/>
              <a:t>;</a:t>
            </a:r>
          </a:p>
          <a:p>
            <a:r>
              <a:rPr lang="en-US" dirty="0"/>
              <a:t>Data classes cannot be abstract, open, sealed or inner;</a:t>
            </a:r>
          </a:p>
          <a:p>
            <a:endParaRPr lang="en-US" dirty="0"/>
          </a:p>
        </p:txBody>
      </p:sp>
    </p:spTree>
    <p:extLst>
      <p:ext uri="{BB962C8B-B14F-4D97-AF65-F5344CB8AC3E}">
        <p14:creationId xmlns:p14="http://schemas.microsoft.com/office/powerpoint/2010/main" val="183550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objects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017800"/>
            <a:ext cx="3759200" cy="457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3358264"/>
            <a:ext cx="4775200" cy="304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0" y="1823793"/>
            <a:ext cx="4648200" cy="215900"/>
          </a:xfrm>
          <a:prstGeom prst="rect">
            <a:avLst/>
          </a:prstGeom>
        </p:spPr>
      </p:pic>
      <p:sp>
        <p:nvSpPr>
          <p:cNvPr id="8" name="TextBox 7"/>
          <p:cNvSpPr txBox="1"/>
          <p:nvPr/>
        </p:nvSpPr>
        <p:spPr>
          <a:xfrm>
            <a:off x="5033913" y="1779343"/>
            <a:ext cx="3798387" cy="307777"/>
          </a:xfrm>
          <a:prstGeom prst="rect">
            <a:avLst/>
          </a:prstGeom>
          <a:noFill/>
        </p:spPr>
        <p:txBody>
          <a:bodyPr wrap="square" rtlCol="0">
            <a:spAutoFit/>
          </a:bodyPr>
          <a:lstStyle/>
          <a:p>
            <a:r>
              <a:rPr lang="en-US" dirty="0" smtClean="0"/>
              <a:t>TRUE (Property equality)</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150" y="2454764"/>
            <a:ext cx="4686300" cy="482600"/>
          </a:xfrm>
          <a:prstGeom prst="rect">
            <a:avLst/>
          </a:prstGeom>
        </p:spPr>
      </p:pic>
      <p:sp>
        <p:nvSpPr>
          <p:cNvPr id="10" name="TextBox 9"/>
          <p:cNvSpPr txBox="1"/>
          <p:nvPr/>
        </p:nvSpPr>
        <p:spPr>
          <a:xfrm>
            <a:off x="5110897" y="2525629"/>
            <a:ext cx="3798387" cy="307777"/>
          </a:xfrm>
          <a:prstGeom prst="rect">
            <a:avLst/>
          </a:prstGeom>
          <a:noFill/>
        </p:spPr>
        <p:txBody>
          <a:bodyPr wrap="square" rtlCol="0">
            <a:spAutoFit/>
          </a:bodyPr>
          <a:lstStyle/>
          <a:p>
            <a:r>
              <a:rPr lang="en-US" dirty="0" smtClean="0"/>
              <a:t>False</a:t>
            </a:r>
            <a:endParaRPr lang="en-US" dirty="0"/>
          </a:p>
        </p:txBody>
      </p:sp>
      <p:sp>
        <p:nvSpPr>
          <p:cNvPr id="11" name="TextBox 10"/>
          <p:cNvSpPr txBox="1"/>
          <p:nvPr/>
        </p:nvSpPr>
        <p:spPr>
          <a:xfrm>
            <a:off x="5092043" y="3308056"/>
            <a:ext cx="3798387" cy="307777"/>
          </a:xfrm>
          <a:prstGeom prst="rect">
            <a:avLst/>
          </a:prstGeom>
          <a:noFill/>
        </p:spPr>
        <p:txBody>
          <a:bodyPr wrap="square" rtlCol="0">
            <a:spAutoFit/>
          </a:bodyPr>
          <a:lstStyle/>
          <a:p>
            <a:r>
              <a:rPr lang="en-US" dirty="0" smtClean="0"/>
              <a:t>False(Referential equality)</a:t>
            </a:r>
            <a:endParaRPr lang="en-US" dirty="0"/>
          </a:p>
        </p:txBody>
      </p:sp>
    </p:spTree>
    <p:extLst>
      <p:ext uri="{BB962C8B-B14F-4D97-AF65-F5344CB8AC3E}">
        <p14:creationId xmlns:p14="http://schemas.microsoft.com/office/powerpoint/2010/main" val="16234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89" y="146050"/>
            <a:ext cx="8520600" cy="607800"/>
          </a:xfrm>
        </p:spPr>
        <p:txBody>
          <a:bodyPr/>
          <a:lstStyle/>
          <a:p>
            <a:r>
              <a:rPr lang="en-US" smtClean="0"/>
              <a:t>Named Arguments</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89" y="1570741"/>
            <a:ext cx="6743700" cy="330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9" y="753850"/>
            <a:ext cx="5613400" cy="685800"/>
          </a:xfrm>
          <a:prstGeom prst="rect">
            <a:avLst/>
          </a:prstGeom>
        </p:spPr>
      </p:pic>
      <p:sp>
        <p:nvSpPr>
          <p:cNvPr id="7" name="Title 1"/>
          <p:cNvSpPr txBox="1">
            <a:spLocks/>
          </p:cNvSpPr>
          <p:nvPr/>
        </p:nvSpPr>
        <p:spPr>
          <a:xfrm>
            <a:off x="295032" y="2476037"/>
            <a:ext cx="8520600" cy="6078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a:buNone/>
              <a:defRPr sz="3000" b="0" i="0" u="none" strike="noStrike" cap="none">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r>
              <a:rPr lang="en-US" dirty="0" smtClean="0"/>
              <a:t>Default Arguments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48" y="3122882"/>
            <a:ext cx="6235700" cy="6858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89" y="3792188"/>
            <a:ext cx="3962400" cy="355600"/>
          </a:xfrm>
          <a:prstGeom prst="rect">
            <a:avLst/>
          </a:prstGeom>
        </p:spPr>
      </p:pic>
      <p:sp>
        <p:nvSpPr>
          <p:cNvPr id="10" name="TextBox 9"/>
          <p:cNvSpPr txBox="1"/>
          <p:nvPr/>
        </p:nvSpPr>
        <p:spPr>
          <a:xfrm>
            <a:off x="302889" y="2032032"/>
            <a:ext cx="6060859" cy="307777"/>
          </a:xfrm>
          <a:prstGeom prst="rect">
            <a:avLst/>
          </a:prstGeom>
          <a:noFill/>
        </p:spPr>
        <p:txBody>
          <a:bodyPr wrap="square" rtlCol="0">
            <a:spAutoFit/>
          </a:bodyPr>
          <a:lstStyle/>
          <a:p>
            <a:r>
              <a:rPr lang="en-US" dirty="0"/>
              <a:t>O/p James 17 is a geek</a:t>
            </a:r>
          </a:p>
        </p:txBody>
      </p:sp>
      <p:sp>
        <p:nvSpPr>
          <p:cNvPr id="11" name="TextBox 10"/>
          <p:cNvSpPr txBox="1"/>
          <p:nvPr/>
        </p:nvSpPr>
        <p:spPr>
          <a:xfrm>
            <a:off x="285605" y="4248896"/>
            <a:ext cx="6060859" cy="307777"/>
          </a:xfrm>
          <a:prstGeom prst="rect">
            <a:avLst/>
          </a:prstGeom>
          <a:noFill/>
        </p:spPr>
        <p:txBody>
          <a:bodyPr wrap="square" rtlCol="0">
            <a:spAutoFit/>
          </a:bodyPr>
          <a:lstStyle/>
          <a:p>
            <a:r>
              <a:rPr lang="en-US" dirty="0"/>
              <a:t>O/p </a:t>
            </a:r>
            <a:r>
              <a:rPr lang="en-US" dirty="0" err="1" smtClean="0"/>
              <a:t>Gogo</a:t>
            </a:r>
            <a:r>
              <a:rPr lang="en-US" dirty="0" smtClean="0"/>
              <a:t> 10 </a:t>
            </a:r>
            <a:r>
              <a:rPr lang="en-US" dirty="0"/>
              <a:t>is a geek</a:t>
            </a:r>
          </a:p>
        </p:txBody>
      </p:sp>
    </p:spTree>
    <p:extLst>
      <p:ext uri="{BB962C8B-B14F-4D97-AF65-F5344CB8AC3E}">
        <p14:creationId xmlns:p14="http://schemas.microsoft.com/office/powerpoint/2010/main" val="35923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89" y="146050"/>
            <a:ext cx="8520600" cy="607800"/>
          </a:xfrm>
        </p:spPr>
        <p:txBody>
          <a:bodyPr/>
          <a:lstStyle/>
          <a:p>
            <a:r>
              <a:rPr lang="en-US" dirty="0" smtClean="0"/>
              <a:t>Loops in </a:t>
            </a:r>
            <a:r>
              <a:rPr lang="en-US" dirty="0" err="1" smtClean="0"/>
              <a:t>kotlin</a:t>
            </a:r>
            <a:endParaRPr lang="en-US" dirty="0"/>
          </a:p>
        </p:txBody>
      </p:sp>
      <p:sp>
        <p:nvSpPr>
          <p:cNvPr id="11" name="TextBox 10"/>
          <p:cNvSpPr txBox="1"/>
          <p:nvPr/>
        </p:nvSpPr>
        <p:spPr>
          <a:xfrm>
            <a:off x="191335" y="779831"/>
            <a:ext cx="6060859" cy="307777"/>
          </a:xfrm>
          <a:prstGeom prst="rect">
            <a:avLst/>
          </a:prstGeom>
          <a:noFill/>
        </p:spPr>
        <p:txBody>
          <a:bodyPr wrap="square" rtlCol="0">
            <a:spAutoFit/>
          </a:bodyPr>
          <a:lstStyle/>
          <a:p>
            <a:r>
              <a:rPr lang="en-US" smtClean="0"/>
              <a:t>For loop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89" y="1061723"/>
            <a:ext cx="4216400" cy="10033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667" y="1074741"/>
            <a:ext cx="4749800" cy="9017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89" y="3478662"/>
            <a:ext cx="4597400" cy="12446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89" y="2289319"/>
            <a:ext cx="1752600" cy="7112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0670" y="2265362"/>
            <a:ext cx="2527300" cy="622300"/>
          </a:xfrm>
          <a:prstGeom prst="rect">
            <a:avLst/>
          </a:prstGeom>
        </p:spPr>
      </p:pic>
      <p:sp>
        <p:nvSpPr>
          <p:cNvPr id="15" name="TextBox 14"/>
          <p:cNvSpPr txBox="1"/>
          <p:nvPr/>
        </p:nvSpPr>
        <p:spPr>
          <a:xfrm>
            <a:off x="221185" y="1969174"/>
            <a:ext cx="3106478" cy="307777"/>
          </a:xfrm>
          <a:prstGeom prst="rect">
            <a:avLst/>
          </a:prstGeom>
          <a:noFill/>
        </p:spPr>
        <p:txBody>
          <a:bodyPr wrap="square" rtlCol="0">
            <a:spAutoFit/>
          </a:bodyPr>
          <a:lstStyle/>
          <a:p>
            <a:r>
              <a:rPr lang="en-US" dirty="0" smtClean="0"/>
              <a:t>For loop using range</a:t>
            </a:r>
            <a:endParaRPr lang="en-US" dirty="0"/>
          </a:p>
        </p:txBody>
      </p:sp>
      <p:sp>
        <p:nvSpPr>
          <p:cNvPr id="16" name="TextBox 15"/>
          <p:cNvSpPr txBox="1"/>
          <p:nvPr/>
        </p:nvSpPr>
        <p:spPr>
          <a:xfrm>
            <a:off x="4570670" y="1970742"/>
            <a:ext cx="3498674" cy="307777"/>
          </a:xfrm>
          <a:prstGeom prst="rect">
            <a:avLst/>
          </a:prstGeom>
          <a:noFill/>
        </p:spPr>
        <p:txBody>
          <a:bodyPr wrap="square" rtlCol="0">
            <a:spAutoFit/>
          </a:bodyPr>
          <a:lstStyle/>
          <a:p>
            <a:r>
              <a:rPr lang="en-US" dirty="0" smtClean="0"/>
              <a:t>For loop using range with progression</a:t>
            </a:r>
            <a:endParaRPr lang="en-US" dirty="0"/>
          </a:p>
        </p:txBody>
      </p:sp>
      <p:sp>
        <p:nvSpPr>
          <p:cNvPr id="17" name="TextBox 16"/>
          <p:cNvSpPr txBox="1"/>
          <p:nvPr/>
        </p:nvSpPr>
        <p:spPr>
          <a:xfrm>
            <a:off x="207635" y="3028117"/>
            <a:ext cx="3498674" cy="307777"/>
          </a:xfrm>
          <a:prstGeom prst="rect">
            <a:avLst/>
          </a:prstGeom>
          <a:noFill/>
        </p:spPr>
        <p:txBody>
          <a:bodyPr wrap="square" rtlCol="0">
            <a:spAutoFit/>
          </a:bodyPr>
          <a:lstStyle/>
          <a:p>
            <a:r>
              <a:rPr lang="en-US" dirty="0" smtClean="0"/>
              <a:t>While loop </a:t>
            </a:r>
            <a:endParaRPr lang="en-US" dirty="0"/>
          </a:p>
        </p:txBody>
      </p:sp>
    </p:spTree>
    <p:extLst>
      <p:ext uri="{BB962C8B-B14F-4D97-AF65-F5344CB8AC3E}">
        <p14:creationId xmlns:p14="http://schemas.microsoft.com/office/powerpoint/2010/main" val="15567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GB" sz="4200">
                <a:solidFill>
                  <a:srgbClr val="3C78D8"/>
                </a:solidFill>
              </a:rPr>
              <a:t>What is Kotlin ?</a:t>
            </a:r>
            <a:r>
              <a:rPr lang="en-GB" sz="4200"/>
              <a:t> </a:t>
            </a:r>
          </a:p>
        </p:txBody>
      </p:sp>
      <p:sp>
        <p:nvSpPr>
          <p:cNvPr id="92" name="Shape 92"/>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r>
              <a:rPr lang="en-GB" sz="2400"/>
              <a:t>Statically typed programming language for the JVM, Android and the browser.</a:t>
            </a:r>
          </a:p>
          <a:p>
            <a:pPr lvl="0" rtl="0">
              <a:spcBef>
                <a:spcPts val="1000"/>
              </a:spcBef>
              <a:spcAft>
                <a:spcPts val="1000"/>
              </a:spcAft>
              <a:buNone/>
            </a:pPr>
            <a:r>
              <a:rPr lang="en-GB">
                <a:solidFill>
                  <a:srgbClr val="000000"/>
                </a:solidFill>
                <a:latin typeface="Arial"/>
                <a:ea typeface="Arial"/>
                <a:cs typeface="Arial"/>
                <a:sym typeface="Arial"/>
              </a:rPr>
              <a:t>The language was created in response to limitations in Java which were hindering development of JetBrains' software products and after an evaluation of all other JVM languages proved unsuitable. Since the goal of Kotlin was for use in improving their products, it focuses very strongly on interop with Java code and the Java standard library.</a:t>
            </a:r>
          </a:p>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animEffect transition="in" filter="fade">
                                      <p:cBhvr>
                                        <p:cTn id="7" dur="1000"/>
                                        <p:tgtEl>
                                          <p:spTgt spid="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xEl>
                                              <p:pRg st="1" end="1"/>
                                            </p:txEl>
                                          </p:spTgt>
                                        </p:tgtEl>
                                        <p:attrNameLst>
                                          <p:attrName>style.visibility</p:attrName>
                                        </p:attrNameLst>
                                      </p:cBhvr>
                                      <p:to>
                                        <p:strVal val="visible"/>
                                      </p:to>
                                    </p:set>
                                    <p:animEffect transition="in" filter="fade">
                                      <p:cBhvr>
                                        <p:cTn id="12" dur="1000"/>
                                        <p:tgtEl>
                                          <p:spTgt spid="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GB" dirty="0">
                <a:solidFill>
                  <a:srgbClr val="3C78D8"/>
                </a:solidFill>
              </a:rPr>
              <a:t>Known limitation in JAVA</a:t>
            </a:r>
          </a:p>
        </p:txBody>
      </p:sp>
      <p:sp>
        <p:nvSpPr>
          <p:cNvPr id="98" name="Shape 98"/>
          <p:cNvSpPr txBox="1">
            <a:spLocks noGrp="1"/>
          </p:cNvSpPr>
          <p:nvPr>
            <p:ph type="body" idx="1"/>
          </p:nvPr>
        </p:nvSpPr>
        <p:spPr>
          <a:xfrm>
            <a:off x="311700" y="1229875"/>
            <a:ext cx="8089780" cy="560408"/>
          </a:xfrm>
          <a:prstGeom prst="rect">
            <a:avLst/>
          </a:prstGeom>
        </p:spPr>
        <p:txBody>
          <a:bodyPr lIns="91425" tIns="91425" rIns="91425" bIns="91425" anchor="t" anchorCtr="0">
            <a:noAutofit/>
          </a:bodyPr>
          <a:lstStyle/>
          <a:p>
            <a:pPr marL="457200" lvl="0" indent="-228600" rtl="0">
              <a:spcBef>
                <a:spcPts val="0"/>
              </a:spcBef>
            </a:pPr>
            <a:r>
              <a:rPr lang="en-GB" dirty="0" smtClean="0"/>
              <a:t>Inability </a:t>
            </a:r>
            <a:r>
              <a:rPr lang="en-GB" dirty="0"/>
              <a:t>to add method to platform </a:t>
            </a:r>
            <a:r>
              <a:rPr lang="en-GB" dirty="0" smtClean="0"/>
              <a:t>types</a:t>
            </a: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874" y="1790283"/>
            <a:ext cx="4939719" cy="27785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dissolv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Billion Dollar Mistake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40" y="1017800"/>
            <a:ext cx="3657600" cy="3474103"/>
          </a:xfrm>
          <a:prstGeom prst="rect">
            <a:avLst/>
          </a:prstGeom>
        </p:spPr>
      </p:pic>
      <p:sp>
        <p:nvSpPr>
          <p:cNvPr id="5" name="Title 1"/>
          <p:cNvSpPr txBox="1">
            <a:spLocks/>
          </p:cNvSpPr>
          <p:nvPr/>
        </p:nvSpPr>
        <p:spPr>
          <a:xfrm>
            <a:off x="4212980" y="2147051"/>
            <a:ext cx="8520600" cy="6078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a:buNone/>
              <a:defRPr sz="3000" b="0" i="0" u="none" strike="noStrike" cap="none">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r>
              <a:rPr lang="en-US" dirty="0" smtClean="0"/>
              <a:t>Null </a:t>
            </a:r>
            <a:r>
              <a:rPr lang="en-US" smtClean="0"/>
              <a:t>Pointer Exception</a:t>
            </a:r>
          </a:p>
          <a:p>
            <a:endParaRPr lang="en-US" dirty="0"/>
          </a:p>
        </p:txBody>
      </p:sp>
    </p:spTree>
    <p:extLst>
      <p:ext uri="{BB962C8B-B14F-4D97-AF65-F5344CB8AC3E}">
        <p14:creationId xmlns:p14="http://schemas.microsoft.com/office/powerpoint/2010/main" val="89577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Tracing Null Pointer Exception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0" y="1247588"/>
            <a:ext cx="4064000" cy="3048000"/>
          </a:xfrm>
          <a:prstGeom prst="rect">
            <a:avLst/>
          </a:prstGeom>
        </p:spPr>
      </p:pic>
    </p:spTree>
    <p:extLst>
      <p:ext uri="{BB962C8B-B14F-4D97-AF65-F5344CB8AC3E}">
        <p14:creationId xmlns:p14="http://schemas.microsoft.com/office/powerpoint/2010/main" val="207169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248630"/>
            <a:ext cx="8520600" cy="607800"/>
          </a:xfrm>
          <a:prstGeom prst="rect">
            <a:avLst/>
          </a:prstGeom>
        </p:spPr>
        <p:txBody>
          <a:bodyPr lIns="91425" tIns="91425" rIns="91425" bIns="91425" anchor="t" anchorCtr="0">
            <a:noAutofit/>
          </a:bodyPr>
          <a:lstStyle/>
          <a:p>
            <a:pPr lvl="0">
              <a:spcBef>
                <a:spcPts val="0"/>
              </a:spcBef>
              <a:buNone/>
            </a:pPr>
            <a:r>
              <a:rPr lang="en-GB" dirty="0">
                <a:solidFill>
                  <a:srgbClr val="3C78D8"/>
                </a:solidFill>
              </a:rPr>
              <a:t>Why to use </a:t>
            </a:r>
            <a:r>
              <a:rPr lang="en-GB" dirty="0" err="1">
                <a:solidFill>
                  <a:srgbClr val="3C78D8"/>
                </a:solidFill>
              </a:rPr>
              <a:t>kotlin</a:t>
            </a:r>
            <a:r>
              <a:rPr lang="en-GB" dirty="0">
                <a:solidFill>
                  <a:srgbClr val="3C78D8"/>
                </a:solidFill>
              </a:rPr>
              <a:t> ?</a:t>
            </a:r>
          </a:p>
        </p:txBody>
      </p:sp>
      <p:sp>
        <p:nvSpPr>
          <p:cNvPr id="104" name="Shape 104"/>
          <p:cNvSpPr txBox="1">
            <a:spLocks noGrp="1"/>
          </p:cNvSpPr>
          <p:nvPr>
            <p:ph type="body" idx="1"/>
          </p:nvPr>
        </p:nvSpPr>
        <p:spPr>
          <a:xfrm>
            <a:off x="311700" y="745786"/>
            <a:ext cx="8520600" cy="4157908"/>
          </a:xfrm>
          <a:prstGeom prst="rect">
            <a:avLst/>
          </a:prstGeom>
        </p:spPr>
        <p:txBody>
          <a:bodyPr lIns="91425" tIns="91425" rIns="91425" bIns="91425" anchor="t" anchorCtr="0">
            <a:noAutofit/>
          </a:bodyPr>
          <a:lstStyle/>
          <a:p>
            <a:pPr marL="457200" lvl="0" indent="-228600" rtl="0">
              <a:spcBef>
                <a:spcPts val="0"/>
              </a:spcBef>
            </a:pPr>
            <a:r>
              <a:rPr lang="en-GB" dirty="0"/>
              <a:t>100% Java Interoperability</a:t>
            </a:r>
          </a:p>
          <a:p>
            <a:pPr marL="457200" lvl="0" indent="-228600" rtl="0">
              <a:spcBef>
                <a:spcPts val="0"/>
              </a:spcBef>
            </a:pPr>
            <a:r>
              <a:rPr lang="en-GB" dirty="0"/>
              <a:t>Null Safe</a:t>
            </a:r>
          </a:p>
          <a:p>
            <a:pPr marL="457200" lvl="0" indent="-228600" rtl="0">
              <a:spcBef>
                <a:spcPts val="0"/>
              </a:spcBef>
            </a:pPr>
            <a:r>
              <a:rPr lang="en-GB" dirty="0"/>
              <a:t>Combine the Best of Functional and Procedural Programming</a:t>
            </a:r>
          </a:p>
          <a:p>
            <a:pPr marL="457200" lvl="0" indent="-228600" rtl="0">
              <a:spcBef>
                <a:spcPts val="0"/>
              </a:spcBef>
            </a:pPr>
            <a:r>
              <a:rPr lang="en-GB" dirty="0"/>
              <a:t>Concise code</a:t>
            </a:r>
          </a:p>
          <a:p>
            <a:pPr marL="457200" lvl="0" indent="-228600" rtl="0">
              <a:spcBef>
                <a:spcPts val="0"/>
              </a:spcBef>
            </a:pPr>
            <a:r>
              <a:rPr lang="en-GB" dirty="0"/>
              <a:t>Smart Casting</a:t>
            </a:r>
          </a:p>
          <a:p>
            <a:pPr marL="457200" lvl="0" indent="-228600" rtl="0">
              <a:spcBef>
                <a:spcPts val="0"/>
              </a:spcBef>
            </a:pPr>
            <a:r>
              <a:rPr lang="en-GB" dirty="0"/>
              <a:t>Default Arguments</a:t>
            </a:r>
          </a:p>
          <a:p>
            <a:pPr marL="457200" lvl="0" indent="-228600" rtl="0">
              <a:spcBef>
                <a:spcPts val="0"/>
              </a:spcBef>
            </a:pPr>
            <a:r>
              <a:rPr lang="en-GB" dirty="0"/>
              <a:t>Named Arguments</a:t>
            </a:r>
          </a:p>
          <a:p>
            <a:pPr marL="457200" lvl="0" indent="-228600" rtl="0">
              <a:spcBef>
                <a:spcPts val="0"/>
              </a:spcBef>
            </a:pPr>
            <a:r>
              <a:rPr lang="en-GB" b="1" dirty="0"/>
              <a:t>Official programming language for Android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233" y="1068778"/>
            <a:ext cx="3941573" cy="35119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animEffect transition="in" filter="fade">
                                      <p:cBhvr>
                                        <p:cTn id="7" dur="500"/>
                                        <p:tgtEl>
                                          <p:spTgt spid="1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xEl>
                                              <p:pRg st="1" end="1"/>
                                            </p:txEl>
                                          </p:spTgt>
                                        </p:tgtEl>
                                        <p:attrNameLst>
                                          <p:attrName>style.visibility</p:attrName>
                                        </p:attrNameLst>
                                      </p:cBhvr>
                                      <p:to>
                                        <p:strVal val="visible"/>
                                      </p:to>
                                    </p:set>
                                    <p:animEffect transition="in" filter="fade">
                                      <p:cBhvr>
                                        <p:cTn id="12" dur="500"/>
                                        <p:tgtEl>
                                          <p:spTgt spid="1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xEl>
                                              <p:pRg st="2" end="2"/>
                                            </p:txEl>
                                          </p:spTgt>
                                        </p:tgtEl>
                                        <p:attrNameLst>
                                          <p:attrName>style.visibility</p:attrName>
                                        </p:attrNameLst>
                                      </p:cBhvr>
                                      <p:to>
                                        <p:strVal val="visible"/>
                                      </p:to>
                                    </p:set>
                                    <p:animEffect transition="in" filter="fade">
                                      <p:cBhvr>
                                        <p:cTn id="17" dur="500"/>
                                        <p:tgtEl>
                                          <p:spTgt spid="1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
                                            <p:txEl>
                                              <p:pRg st="3" end="3"/>
                                            </p:txEl>
                                          </p:spTgt>
                                        </p:tgtEl>
                                        <p:attrNameLst>
                                          <p:attrName>style.visibility</p:attrName>
                                        </p:attrNameLst>
                                      </p:cBhvr>
                                      <p:to>
                                        <p:strVal val="visible"/>
                                      </p:to>
                                    </p:set>
                                    <p:animEffect transition="in" filter="fade">
                                      <p:cBhvr>
                                        <p:cTn id="22" dur="500"/>
                                        <p:tgtEl>
                                          <p:spTgt spid="1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4">
                                            <p:txEl>
                                              <p:pRg st="4" end="4"/>
                                            </p:txEl>
                                          </p:spTgt>
                                        </p:tgtEl>
                                        <p:attrNameLst>
                                          <p:attrName>style.visibility</p:attrName>
                                        </p:attrNameLst>
                                      </p:cBhvr>
                                      <p:to>
                                        <p:strVal val="visible"/>
                                      </p:to>
                                    </p:set>
                                    <p:animEffect transition="in" filter="fade">
                                      <p:cBhvr>
                                        <p:cTn id="27" dur="500"/>
                                        <p:tgtEl>
                                          <p:spTgt spid="1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
                                            <p:txEl>
                                              <p:pRg st="5" end="5"/>
                                            </p:txEl>
                                          </p:spTgt>
                                        </p:tgtEl>
                                        <p:attrNameLst>
                                          <p:attrName>style.visibility</p:attrName>
                                        </p:attrNameLst>
                                      </p:cBhvr>
                                      <p:to>
                                        <p:strVal val="visible"/>
                                      </p:to>
                                    </p:set>
                                    <p:animEffect transition="in" filter="fade">
                                      <p:cBhvr>
                                        <p:cTn id="32" dur="500"/>
                                        <p:tgtEl>
                                          <p:spTgt spid="1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4">
                                            <p:txEl>
                                              <p:pRg st="6" end="6"/>
                                            </p:txEl>
                                          </p:spTgt>
                                        </p:tgtEl>
                                        <p:attrNameLst>
                                          <p:attrName>style.visibility</p:attrName>
                                        </p:attrNameLst>
                                      </p:cBhvr>
                                      <p:to>
                                        <p:strVal val="visible"/>
                                      </p:to>
                                    </p:set>
                                    <p:animEffect transition="in" filter="fade">
                                      <p:cBhvr>
                                        <p:cTn id="37" dur="500"/>
                                        <p:tgtEl>
                                          <p:spTgt spid="10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4">
                                            <p:txEl>
                                              <p:pRg st="7" end="7"/>
                                            </p:txEl>
                                          </p:spTgt>
                                        </p:tgtEl>
                                        <p:attrNameLst>
                                          <p:attrName>style.visibility</p:attrName>
                                        </p:attrNameLst>
                                      </p:cBhvr>
                                      <p:to>
                                        <p:strVal val="visible"/>
                                      </p:to>
                                    </p:set>
                                    <p:animEffect transition="in" filter="fade">
                                      <p:cBhvr>
                                        <p:cTn id="42" dur="500"/>
                                        <p:tgtEl>
                                          <p:spTgt spid="10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266877" y="176918"/>
            <a:ext cx="8520600" cy="607800"/>
          </a:xfrm>
          <a:prstGeom prst="rect">
            <a:avLst/>
          </a:prstGeom>
        </p:spPr>
        <p:txBody>
          <a:bodyPr lIns="91425" tIns="91425" rIns="91425" bIns="91425" anchor="t" anchorCtr="0">
            <a:noAutofit/>
          </a:bodyPr>
          <a:lstStyle/>
          <a:p>
            <a:pPr lvl="0">
              <a:spcBef>
                <a:spcPts val="0"/>
              </a:spcBef>
              <a:buNone/>
            </a:pPr>
            <a:r>
              <a:rPr lang="en-GB" dirty="0"/>
              <a:t>Basic Syntax</a:t>
            </a:r>
          </a:p>
        </p:txBody>
      </p:sp>
      <p:sp>
        <p:nvSpPr>
          <p:cNvPr id="2" name="TextBox 1"/>
          <p:cNvSpPr txBox="1"/>
          <p:nvPr/>
        </p:nvSpPr>
        <p:spPr>
          <a:xfrm>
            <a:off x="385482" y="923365"/>
            <a:ext cx="8256494" cy="307777"/>
          </a:xfrm>
          <a:prstGeom prst="rect">
            <a:avLst/>
          </a:prstGeom>
          <a:noFill/>
        </p:spPr>
        <p:txBody>
          <a:bodyPr wrap="square" rtlCol="0">
            <a:spAutoFit/>
          </a:bodyPr>
          <a:lstStyle/>
          <a:p>
            <a:r>
              <a:rPr lang="en-US" dirty="0" smtClean="0"/>
              <a:t>Variable and Constants in java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1369789"/>
            <a:ext cx="2082800" cy="520700"/>
          </a:xfrm>
          <a:prstGeom prst="rect">
            <a:avLst/>
          </a:prstGeom>
        </p:spPr>
      </p:pic>
      <p:sp>
        <p:nvSpPr>
          <p:cNvPr id="7" name="TextBox 6"/>
          <p:cNvSpPr txBox="1"/>
          <p:nvPr/>
        </p:nvSpPr>
        <p:spPr>
          <a:xfrm>
            <a:off x="322729" y="1927416"/>
            <a:ext cx="8256494" cy="307777"/>
          </a:xfrm>
          <a:prstGeom prst="rect">
            <a:avLst/>
          </a:prstGeom>
          <a:noFill/>
        </p:spPr>
        <p:txBody>
          <a:bodyPr wrap="square" rtlCol="0">
            <a:spAutoFit/>
          </a:bodyPr>
          <a:lstStyle/>
          <a:p>
            <a:r>
              <a:rPr lang="en-US" dirty="0" smtClean="0"/>
              <a:t>Variable and Constants in Kotlin</a:t>
            </a:r>
          </a:p>
        </p:txBody>
      </p:sp>
      <p:grpSp>
        <p:nvGrpSpPr>
          <p:cNvPr id="14" name="Group 13"/>
          <p:cNvGrpSpPr/>
          <p:nvPr/>
        </p:nvGrpSpPr>
        <p:grpSpPr>
          <a:xfrm>
            <a:off x="266877" y="2235193"/>
            <a:ext cx="5040231" cy="520700"/>
            <a:chOff x="266877" y="2235193"/>
            <a:chExt cx="5040231" cy="5207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77" y="2235193"/>
              <a:ext cx="1866900" cy="520700"/>
            </a:xfrm>
            <a:prstGeom prst="rect">
              <a:avLst/>
            </a:prstGeom>
          </p:spPr>
        </p:pic>
        <p:sp>
          <p:nvSpPr>
            <p:cNvPr id="6" name="TextBox 5"/>
            <p:cNvSpPr txBox="1"/>
            <p:nvPr/>
          </p:nvSpPr>
          <p:spPr>
            <a:xfrm>
              <a:off x="2295144" y="2321671"/>
              <a:ext cx="3011964" cy="307777"/>
            </a:xfrm>
            <a:prstGeom prst="rect">
              <a:avLst/>
            </a:prstGeom>
            <a:noFill/>
          </p:spPr>
          <p:txBody>
            <a:bodyPr wrap="square" rtlCol="0">
              <a:spAutoFit/>
            </a:bodyPr>
            <a:lstStyle/>
            <a:p>
              <a:r>
                <a:rPr lang="en-US" dirty="0" smtClean="0"/>
                <a:t>Type inference </a:t>
              </a:r>
              <a:endParaRPr lang="en-US" dirty="0"/>
            </a:p>
          </p:txBody>
        </p:sp>
      </p:grpSp>
      <p:grpSp>
        <p:nvGrpSpPr>
          <p:cNvPr id="15" name="Group 14"/>
          <p:cNvGrpSpPr/>
          <p:nvPr/>
        </p:nvGrpSpPr>
        <p:grpSpPr>
          <a:xfrm>
            <a:off x="380999" y="2820631"/>
            <a:ext cx="4917142" cy="469900"/>
            <a:chOff x="380999" y="2820631"/>
            <a:chExt cx="4917142" cy="469900"/>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999" y="2820631"/>
              <a:ext cx="1828800" cy="469900"/>
            </a:xfrm>
            <a:prstGeom prst="rect">
              <a:avLst/>
            </a:prstGeom>
          </p:spPr>
        </p:pic>
        <p:sp>
          <p:nvSpPr>
            <p:cNvPr id="10" name="TextBox 9"/>
            <p:cNvSpPr txBox="1"/>
            <p:nvPr/>
          </p:nvSpPr>
          <p:spPr>
            <a:xfrm>
              <a:off x="2286177" y="2895408"/>
              <a:ext cx="3011964" cy="307777"/>
            </a:xfrm>
            <a:prstGeom prst="rect">
              <a:avLst/>
            </a:prstGeom>
            <a:noFill/>
          </p:spPr>
          <p:txBody>
            <a:bodyPr wrap="square" rtlCol="0">
              <a:spAutoFit/>
            </a:bodyPr>
            <a:lstStyle/>
            <a:p>
              <a:r>
                <a:rPr lang="en-US" dirty="0" smtClean="0"/>
                <a:t>Manual Type  </a:t>
              </a:r>
              <a:endParaRPr lang="en-US" dirty="0"/>
            </a:p>
          </p:txBody>
        </p:sp>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29" y="3380868"/>
            <a:ext cx="1130300" cy="304800"/>
          </a:xfrm>
          <a:prstGeom prst="rect">
            <a:avLst/>
          </a:prstGeom>
        </p:spPr>
      </p:pic>
      <p:sp>
        <p:nvSpPr>
          <p:cNvPr id="13" name="TextBox 12"/>
          <p:cNvSpPr txBox="1"/>
          <p:nvPr/>
        </p:nvSpPr>
        <p:spPr>
          <a:xfrm>
            <a:off x="2313066" y="3424322"/>
            <a:ext cx="5163494" cy="307777"/>
          </a:xfrm>
          <a:prstGeom prst="rect">
            <a:avLst/>
          </a:prstGeom>
          <a:noFill/>
        </p:spPr>
        <p:txBody>
          <a:bodyPr wrap="square" rtlCol="0">
            <a:spAutoFit/>
          </a:bodyPr>
          <a:lstStyle/>
          <a:p>
            <a:r>
              <a:rPr lang="en-US" dirty="0" smtClean="0"/>
              <a:t>Compiler give error about type annotation or initialize variable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266877" y="176918"/>
            <a:ext cx="8520600" cy="607800"/>
          </a:xfrm>
          <a:prstGeom prst="rect">
            <a:avLst/>
          </a:prstGeom>
        </p:spPr>
        <p:txBody>
          <a:bodyPr lIns="91425" tIns="91425" rIns="91425" bIns="91425" anchor="t" anchorCtr="0">
            <a:noAutofit/>
          </a:bodyPr>
          <a:lstStyle/>
          <a:p>
            <a:pPr lvl="0">
              <a:spcBef>
                <a:spcPts val="0"/>
              </a:spcBef>
              <a:buNone/>
            </a:pPr>
            <a:r>
              <a:rPr lang="en-GB" dirty="0" smtClean="0"/>
              <a:t>String</a:t>
            </a:r>
            <a:endParaRPr lang="en-GB" dirty="0"/>
          </a:p>
        </p:txBody>
      </p:sp>
      <p:sp>
        <p:nvSpPr>
          <p:cNvPr id="2" name="TextBox 1"/>
          <p:cNvSpPr txBox="1"/>
          <p:nvPr/>
        </p:nvSpPr>
        <p:spPr>
          <a:xfrm>
            <a:off x="385482" y="923365"/>
            <a:ext cx="8256494" cy="307777"/>
          </a:xfrm>
          <a:prstGeom prst="rect">
            <a:avLst/>
          </a:prstGeom>
          <a:noFill/>
        </p:spPr>
        <p:txBody>
          <a:bodyPr wrap="square" rtlCol="0">
            <a:spAutoFit/>
          </a:bodyPr>
          <a:lstStyle/>
          <a:p>
            <a:r>
              <a:rPr lang="en-US" dirty="0" smtClean="0"/>
              <a:t>Kotlin have two type of string literals</a:t>
            </a:r>
          </a:p>
        </p:txBody>
      </p:sp>
      <p:sp>
        <p:nvSpPr>
          <p:cNvPr id="7" name="TextBox 6"/>
          <p:cNvSpPr txBox="1"/>
          <p:nvPr/>
        </p:nvSpPr>
        <p:spPr>
          <a:xfrm>
            <a:off x="322729" y="1371606"/>
            <a:ext cx="1443318" cy="307777"/>
          </a:xfrm>
          <a:prstGeom prst="rect">
            <a:avLst/>
          </a:prstGeom>
          <a:noFill/>
        </p:spPr>
        <p:txBody>
          <a:bodyPr wrap="square" rtlCol="0">
            <a:spAutoFit/>
          </a:bodyPr>
          <a:lstStyle/>
          <a:p>
            <a:r>
              <a:rPr lang="en-US" smtClean="0"/>
              <a:t>Escaped String</a:t>
            </a:r>
          </a:p>
        </p:txBody>
      </p:sp>
      <p:sp>
        <p:nvSpPr>
          <p:cNvPr id="16" name="TextBox 15"/>
          <p:cNvSpPr txBox="1"/>
          <p:nvPr/>
        </p:nvSpPr>
        <p:spPr>
          <a:xfrm>
            <a:off x="5235387" y="1380569"/>
            <a:ext cx="1443318" cy="307777"/>
          </a:xfrm>
          <a:prstGeom prst="rect">
            <a:avLst/>
          </a:prstGeom>
          <a:noFill/>
        </p:spPr>
        <p:txBody>
          <a:bodyPr wrap="square" rtlCol="0">
            <a:spAutoFit/>
          </a:bodyPr>
          <a:lstStyle/>
          <a:p>
            <a:r>
              <a:rPr lang="en-US" dirty="0" smtClean="0"/>
              <a:t>Raw String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68" y="1688346"/>
            <a:ext cx="3009900" cy="4699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771" y="1679383"/>
            <a:ext cx="2616200" cy="1054100"/>
          </a:xfrm>
          <a:prstGeom prst="rect">
            <a:avLst/>
          </a:prstGeom>
        </p:spPr>
      </p:pic>
      <p:sp>
        <p:nvSpPr>
          <p:cNvPr id="17" name="Shape 109"/>
          <p:cNvSpPr txBox="1">
            <a:spLocks/>
          </p:cNvSpPr>
          <p:nvPr/>
        </p:nvSpPr>
        <p:spPr>
          <a:xfrm>
            <a:off x="168262" y="2292582"/>
            <a:ext cx="8520600" cy="6078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a:buNone/>
              <a:defRPr sz="3000" b="0" i="0" u="none" strike="noStrike" cap="none">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r>
              <a:rPr lang="en-GB" dirty="0" smtClean="0"/>
              <a:t>String Template</a:t>
            </a:r>
            <a:endParaRPr lang="en-GB"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729" y="3003159"/>
            <a:ext cx="5702300" cy="1562100"/>
          </a:xfrm>
          <a:prstGeom prst="rect">
            <a:avLst/>
          </a:prstGeom>
        </p:spPr>
      </p:pic>
    </p:spTree>
    <p:extLst>
      <p:ext uri="{BB962C8B-B14F-4D97-AF65-F5344CB8AC3E}">
        <p14:creationId xmlns:p14="http://schemas.microsoft.com/office/powerpoint/2010/main" val="8701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Kotlin</a:t>
            </a:r>
            <a:endParaRPr lang="en-US" dirty="0"/>
          </a:p>
        </p:txBody>
      </p:sp>
      <p:sp>
        <p:nvSpPr>
          <p:cNvPr id="3" name="Text Placeholder 2"/>
          <p:cNvSpPr>
            <a:spLocks noGrp="1"/>
          </p:cNvSpPr>
          <p:nvPr>
            <p:ph type="body" idx="1"/>
          </p:nvPr>
        </p:nvSpPr>
        <p:spPr>
          <a:xfrm>
            <a:off x="311700" y="1059540"/>
            <a:ext cx="4717500" cy="329984"/>
          </a:xfrm>
        </p:spPr>
        <p:txBody>
          <a:bodyPr/>
          <a:lstStyle/>
          <a:p>
            <a:r>
              <a:rPr lang="en-US" dirty="0" smtClean="0"/>
              <a:t>Function are defined using keyword fun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431264"/>
            <a:ext cx="3111500" cy="698500"/>
          </a:xfrm>
          <a:prstGeom prst="rect">
            <a:avLst/>
          </a:prstGeom>
        </p:spPr>
      </p:pic>
      <p:sp>
        <p:nvSpPr>
          <p:cNvPr id="5" name="Text Placeholder 2"/>
          <p:cNvSpPr txBox="1">
            <a:spLocks/>
          </p:cNvSpPr>
          <p:nvPr/>
        </p:nvSpPr>
        <p:spPr>
          <a:xfrm>
            <a:off x="275841" y="2045658"/>
            <a:ext cx="4717500" cy="32998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r>
              <a:rPr lang="en-US" dirty="0" smtClean="0"/>
              <a:t>Default return type of any function is Unit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459122"/>
            <a:ext cx="4292600" cy="698500"/>
          </a:xfrm>
          <a:prstGeom prst="rect">
            <a:avLst/>
          </a:prstGeom>
        </p:spPr>
      </p:pic>
      <p:sp>
        <p:nvSpPr>
          <p:cNvPr id="7" name="Text Placeholder 2"/>
          <p:cNvSpPr txBox="1">
            <a:spLocks/>
          </p:cNvSpPr>
          <p:nvPr/>
        </p:nvSpPr>
        <p:spPr>
          <a:xfrm>
            <a:off x="248942" y="2977989"/>
            <a:ext cx="5766375" cy="32998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r>
              <a:rPr lang="en-US" dirty="0" smtClean="0"/>
              <a:t>Function with </a:t>
            </a:r>
            <a:r>
              <a:rPr lang="en-US" dirty="0"/>
              <a:t>an expression body and inferred return type:</a:t>
            </a:r>
          </a:p>
        </p:txBody>
      </p:sp>
      <p:grpSp>
        <p:nvGrpSpPr>
          <p:cNvPr id="12" name="Group 11"/>
          <p:cNvGrpSpPr/>
          <p:nvPr/>
        </p:nvGrpSpPr>
        <p:grpSpPr>
          <a:xfrm>
            <a:off x="311700" y="3336680"/>
            <a:ext cx="4229100" cy="1137860"/>
            <a:chOff x="311700" y="3336680"/>
            <a:chExt cx="4229100" cy="113786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0" y="3336680"/>
              <a:ext cx="3086100" cy="3556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200" y="3826840"/>
              <a:ext cx="4165600" cy="647700"/>
            </a:xfrm>
            <a:prstGeom prst="rect">
              <a:avLst/>
            </a:prstGeom>
          </p:spPr>
        </p:pic>
      </p:grpSp>
    </p:spTree>
    <p:extLst>
      <p:ext uri="{BB962C8B-B14F-4D97-AF65-F5344CB8AC3E}">
        <p14:creationId xmlns:p14="http://schemas.microsoft.com/office/powerpoint/2010/main" val="125160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TotalTime>
  <Words>309</Words>
  <Application>Microsoft Macintosh PowerPoint</Application>
  <PresentationFormat>On-screen Show (16:9)</PresentationFormat>
  <Paragraphs>65</Paragraphs>
  <Slides>17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Roboto</vt:lpstr>
      <vt:lpstr>Arial</vt:lpstr>
      <vt:lpstr>geometric</vt:lpstr>
      <vt:lpstr>Kotlin for Android</vt:lpstr>
      <vt:lpstr>What is Kotlin ? </vt:lpstr>
      <vt:lpstr>Known limitation in JAVA</vt:lpstr>
      <vt:lpstr>The Billion Dollar Mistake</vt:lpstr>
      <vt:lpstr>Tracing Null Pointer Exception</vt:lpstr>
      <vt:lpstr>Why to use kotlin ?</vt:lpstr>
      <vt:lpstr>Basic Syntax</vt:lpstr>
      <vt:lpstr>String</vt:lpstr>
      <vt:lpstr>Functions in Kotlin</vt:lpstr>
      <vt:lpstr>Classes in Kotlin</vt:lpstr>
      <vt:lpstr>PowerPoint Presentation</vt:lpstr>
      <vt:lpstr>Same Java Bean class in Kotlin</vt:lpstr>
      <vt:lpstr>PowerPoint Presentation</vt:lpstr>
      <vt:lpstr>Requirement to make data class</vt:lpstr>
      <vt:lpstr>Copy objects</vt:lpstr>
      <vt:lpstr>Named Arguments</vt:lpstr>
      <vt:lpstr>Loops in kotlin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Kotlin for Android</dc:title>
  <cp:lastModifiedBy>gaurav sharma</cp:lastModifiedBy>
  <cp:revision>25</cp:revision>
  <dcterms:modified xsi:type="dcterms:W3CDTF">2017-05-26T16:36:27Z</dcterms:modified>
</cp:coreProperties>
</file>